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3"/>
    <p:sldId id="258" r:id="rId4"/>
    <p:sldId id="263" r:id="rId5"/>
    <p:sldId id="265" r:id="rId6"/>
    <p:sldId id="264" r:id="rId7"/>
    <p:sldId id="268" r:id="rId8"/>
    <p:sldId id="273" r:id="rId9"/>
    <p:sldId id="274" r:id="rId10"/>
    <p:sldId id="275" r:id="rId11"/>
    <p:sldId id="277" r:id="rId12"/>
    <p:sldId id="26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wdp>
</file>

<file path=ppt/media/image3.jpeg>
</file>

<file path=ppt/media/image4.jpeg>
</file>

<file path=ppt/media/image5.png>
</file>

<file path=ppt/media/image6.png>
</file>

<file path=ppt/media/image7.wd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F7BD09EB-DAC6-4ABF-B863-48A1A181ECF7}"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2EFA85-A806-4AED-B535-F9F31EA23214}"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F7BD09EB-DAC6-4ABF-B863-48A1A181ECF7}"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2EFA85-A806-4AED-B535-F9F31EA23214}"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F7BD09EB-DAC6-4ABF-B863-48A1A181ECF7}"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2EFA85-A806-4AED-B535-F9F31EA23214}"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F7BD09EB-DAC6-4ABF-B863-48A1A181ECF7}"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2EFA85-A806-4AED-B535-F9F31EA23214}"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F7BD09EB-DAC6-4ABF-B863-48A1A181ECF7}"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2EFA85-A806-4AED-B535-F9F31EA23214}"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F7BD09EB-DAC6-4ABF-B863-48A1A181ECF7}"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2EFA85-A806-4AED-B535-F9F31EA23214}"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F7BD09EB-DAC6-4ABF-B863-48A1A181ECF7}"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42EFA85-A806-4AED-B535-F9F31EA23214}"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F7BD09EB-DAC6-4ABF-B863-48A1A181ECF7}"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42EFA85-A806-4AED-B535-F9F31EA23214}"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BD09EB-DAC6-4ABF-B863-48A1A181ECF7}"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42EFA85-A806-4AED-B535-F9F31EA23214}"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7BD09EB-DAC6-4ABF-B863-48A1A181ECF7}"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2EFA85-A806-4AED-B535-F9F31EA23214}"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7BD09EB-DAC6-4ABF-B863-48A1A181ECF7}"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2EFA85-A806-4AED-B535-F9F31EA23214}"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BD09EB-DAC6-4ABF-B863-48A1A181ECF7}"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2EFA85-A806-4AED-B535-F9F31EA23214}"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hyperlink" Target="https://creativecommons.org/licenses/by-nc-sa/3.0/" TargetMode="External"/><Relationship Id="rId3" Type="http://schemas.openxmlformats.org/officeDocument/2006/relationships/hyperlink" Target="https://www.flickr.com/photos/undpeuropeandcis/7041994095/" TargetMode="External"/><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7.wdp"/><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003646" y="2967335"/>
            <a:ext cx="184730" cy="923330"/>
          </a:xfrm>
          <a:prstGeom prst="rect">
            <a:avLst/>
          </a:prstGeom>
          <a:noFill/>
          <a:scene3d>
            <a:camera prst="perspectiveRelaxedModerately"/>
            <a:lightRig rig="threePt" dir="t"/>
          </a:scene3d>
          <a:sp3d prstMaterial="matte"/>
        </p:spPr>
        <p:txBody>
          <a:bodyPr wrap="none" lIns="91440" tIns="45720" rIns="91440" bIns="45720">
            <a:spAutoFit/>
          </a:bodyPr>
          <a:lstStyle/>
          <a:p>
            <a:pPr algn="ctr"/>
            <a:endParaRPr lang="en-US" sz="5400" b="0" cap="none" spc="0" dirty="0">
              <a:ln w="0"/>
              <a:gradFill flip="none" rotWithShape="1">
                <a:gsLst>
                  <a:gs pos="72000">
                    <a:schemeClr val="tx1">
                      <a:lumMod val="75000"/>
                      <a:lumOff val="25000"/>
                    </a:schemeClr>
                  </a:gs>
                  <a:gs pos="83000">
                    <a:schemeClr val="accent1">
                      <a:lumMod val="45000"/>
                      <a:lumOff val="55000"/>
                    </a:schemeClr>
                  </a:gs>
                  <a:gs pos="100000">
                    <a:schemeClr val="accent1">
                      <a:lumMod val="30000"/>
                      <a:lumOff val="70000"/>
                    </a:schemeClr>
                  </a:gs>
                </a:gsLst>
                <a:lin ang="8100000" scaled="1"/>
                <a:tileRect/>
              </a:gradFill>
              <a:effectLst>
                <a:outerShdw blurRad="38100" dist="19050" dir="2700000" sx="99000" sy="99000" algn="tl" rotWithShape="0">
                  <a:schemeClr val="dk1">
                    <a:alpha val="42000"/>
                  </a:schemeClr>
                </a:outerShdw>
              </a:effectLst>
            </a:endParaRPr>
          </a:p>
        </p:txBody>
      </p:sp>
      <p:pic>
        <p:nvPicPr>
          <p:cNvPr id="12" name="Picture 11"/>
          <p:cNvPicPr>
            <a:picLocks noChangeAspect="1"/>
          </p:cNvPicPr>
          <p:nvPr/>
        </p:nvPicPr>
        <p:blipFill>
          <a:blip r:embed="rId1">
            <a:alphaModFix amt="70000"/>
            <a:extLst>
              <a:ext uri="{BEBA8EAE-BF5A-486C-A8C5-ECC9F3942E4B}">
                <a14:imgProps xmlns:a14="http://schemas.microsoft.com/office/drawing/2010/main">
                  <a14:imgLayer r:embed="rId2">
                    <a14:imgEffect>
                      <a14:sharpenSoften amount="25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TextBox 12"/>
          <p:cNvSpPr txBox="1"/>
          <p:nvPr/>
        </p:nvSpPr>
        <p:spPr>
          <a:xfrm>
            <a:off x="0" y="6858000"/>
            <a:ext cx="12192000" cy="230832"/>
          </a:xfrm>
          <a:prstGeom prst="rect">
            <a:avLst/>
          </a:prstGeom>
          <a:noFill/>
        </p:spPr>
        <p:txBody>
          <a:bodyPr wrap="square" rtlCol="0">
            <a:spAutoFit/>
          </a:bodyPr>
          <a:lstStyle/>
          <a:p>
            <a:r>
              <a:rPr lang="en-IN" sz="900">
                <a:hlinkClick r:id="rId3" tooltip="https://www.flickr.com/photos/undpeuropeandcis/7041994095/"/>
              </a:rPr>
              <a:t>This Photo</a:t>
            </a:r>
            <a:r>
              <a:rPr lang="en-IN" sz="900"/>
              <a:t> by Unknown Author is licensed under </a:t>
            </a:r>
            <a:r>
              <a:rPr lang="en-IN" sz="900">
                <a:hlinkClick r:id="rId4" tooltip="https://creativecommons.org/licenses/by-nc-sa/3.0/"/>
              </a:rPr>
              <a:t>CC BY-SA-NC</a:t>
            </a:r>
            <a:endParaRPr lang="en-IN" sz="900"/>
          </a:p>
        </p:txBody>
      </p:sp>
      <p:sp>
        <p:nvSpPr>
          <p:cNvPr id="14" name="Rectangle 13"/>
          <p:cNvSpPr/>
          <p:nvPr/>
        </p:nvSpPr>
        <p:spPr>
          <a:xfrm>
            <a:off x="480275" y="2967335"/>
            <a:ext cx="11231473" cy="2123658"/>
          </a:xfrm>
          <a:prstGeom prst="rect">
            <a:avLst/>
          </a:prstGeom>
          <a:noFill/>
        </p:spPr>
        <p:txBody>
          <a:bodyPr wrap="none" lIns="91440" tIns="45720" rIns="91440" bIns="45720">
            <a:spAutoFit/>
          </a:bodyPr>
          <a:lstStyle/>
          <a:p>
            <a:pPr algn="ctr"/>
            <a:r>
              <a:rPr lang="en-US" sz="6600" b="0" cap="none" spc="0" dirty="0">
                <a:ln w="0"/>
                <a:solidFill>
                  <a:schemeClr val="accent6">
                    <a:lumMod val="50000"/>
                  </a:schemeClr>
                </a:solidFill>
                <a:effectLst>
                  <a:outerShdw blurRad="38100" dist="19050" dir="2700000" algn="tl" rotWithShape="0">
                    <a:schemeClr val="dk1">
                      <a:alpha val="40000"/>
                    </a:schemeClr>
                  </a:outerShdw>
                  <a:reflection blurRad="6350" stA="60000" endA="900" endPos="58000" dir="5400000" sy="-100000" algn="bl" rotWithShape="0"/>
                </a:effectLst>
              </a:rPr>
              <a:t>AUTOMATIC PLANT IRRIGATION </a:t>
            </a:r>
            <a:endParaRPr lang="en-US" sz="6600" b="0" cap="none" spc="0" dirty="0">
              <a:ln w="0"/>
              <a:solidFill>
                <a:schemeClr val="accent6">
                  <a:lumMod val="50000"/>
                </a:schemeClr>
              </a:solidFill>
              <a:effectLst>
                <a:outerShdw blurRad="38100" dist="19050" dir="2700000" algn="tl" rotWithShape="0">
                  <a:schemeClr val="dk1">
                    <a:alpha val="40000"/>
                  </a:schemeClr>
                </a:outerShdw>
                <a:reflection blurRad="6350" stA="60000" endA="900" endPos="58000" dir="5400000" sy="-100000" algn="bl" rotWithShape="0"/>
              </a:effectLst>
            </a:endParaRPr>
          </a:p>
          <a:p>
            <a:pPr algn="ctr"/>
            <a:r>
              <a:rPr lang="en-US" sz="6600" b="0" cap="none" spc="0" dirty="0">
                <a:ln w="0"/>
                <a:solidFill>
                  <a:schemeClr val="accent6">
                    <a:lumMod val="50000"/>
                  </a:schemeClr>
                </a:solidFill>
                <a:effectLst>
                  <a:outerShdw blurRad="38100" dist="19050" dir="2700000" algn="tl" rotWithShape="0">
                    <a:schemeClr val="dk1">
                      <a:alpha val="40000"/>
                    </a:schemeClr>
                  </a:outerShdw>
                  <a:reflection blurRad="6350" stA="60000" endA="900" endPos="58000" dir="5400000" sy="-100000" algn="bl" rotWithShape="0"/>
                </a:effectLst>
              </a:rPr>
              <a:t>SYSTEM USING IC555</a:t>
            </a:r>
            <a:endParaRPr lang="en-US" sz="6600" b="0" cap="none" spc="0" dirty="0">
              <a:ln w="0"/>
              <a:solidFill>
                <a:schemeClr val="accent6">
                  <a:lumMod val="50000"/>
                </a:schemeClr>
              </a:solidFill>
              <a:effectLst>
                <a:outerShdw blurRad="38100" dist="19050" dir="2700000" algn="tl" rotWithShape="0">
                  <a:schemeClr val="dk1">
                    <a:alpha val="40000"/>
                  </a:schemeClr>
                </a:outerShdw>
                <a:reflection blurRad="6350" stA="60000" endA="900" endPos="58000" dir="5400000" sy="-100000" algn="bl" rotWithShape="0"/>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b="1"/>
              <a:t>FUTURE PLAN:</a:t>
            </a:r>
            <a:endParaRPr lang="en-IN" altLang="en-US" b="1"/>
          </a:p>
        </p:txBody>
      </p:sp>
      <p:sp>
        <p:nvSpPr>
          <p:cNvPr id="3" name="Content Placeholder 2"/>
          <p:cNvSpPr>
            <a:spLocks noGrp="1"/>
          </p:cNvSpPr>
          <p:nvPr>
            <p:ph idx="1"/>
          </p:nvPr>
        </p:nvSpPr>
        <p:spPr/>
        <p:txBody>
          <a:bodyPr/>
          <a:p>
            <a:pPr marL="0" indent="0" algn="just">
              <a:lnSpc>
                <a:spcPct val="150000"/>
              </a:lnSpc>
              <a:buNone/>
            </a:pPr>
            <a:r>
              <a:rPr lang="en-IN" altLang="en-US" dirty="0">
                <a:latin typeface="Times New Roman" panose="02020603050405020304" pitchFamily="18" charset="0"/>
                <a:cs typeface="Times New Roman" panose="02020603050405020304" pitchFamily="18" charset="0"/>
                <a:sym typeface="+mn-ea"/>
              </a:rPr>
              <a:t>           </a:t>
            </a:r>
            <a:r>
              <a:rPr lang="en-US" dirty="0">
                <a:latin typeface="+mj-lt"/>
                <a:cs typeface="+mj-lt"/>
                <a:sym typeface="+mn-ea"/>
              </a:rPr>
              <a:t>The future of automatic plant irrigation systems lies in advanced AI integration, IoT connectivity, and smart sensors. These systems will adapt to real-time weather data, soil conditions, and plant types. Powered by renewable energy, they will ensure water efficiency, reduce manual effort, and support sustainable agriculture in both urban and rural settings.</a:t>
            </a:r>
            <a:endParaRPr lang="en-IN" dirty="0">
              <a:latin typeface="+mj-lt"/>
              <a:cs typeface="+mj-lt"/>
            </a:endParaRPr>
          </a:p>
          <a:p>
            <a:pPr algn="just">
              <a:lnSpc>
                <a:spcPct val="150000"/>
              </a:lnSpc>
            </a:pPr>
            <a:endParaRPr lang="en-US">
              <a:latin typeface="+mj-lt"/>
              <a:cs typeface="+mj-l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alphaModFix amt="70000"/>
            <a:extLst>
              <a:ext uri="{BEBA8EAE-BF5A-486C-A8C5-ECC9F3942E4B}">
                <a14:imgProps xmlns:a14="http://schemas.microsoft.com/office/drawing/2010/main">
                  <a14:imgLayer r:embed="rId2">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6715431" y="-14750"/>
            <a:ext cx="5476569" cy="6872749"/>
          </a:xfrm>
          <a:prstGeom prst="rect">
            <a:avLst/>
          </a:prstGeom>
        </p:spPr>
      </p:pic>
      <p:sp>
        <p:nvSpPr>
          <p:cNvPr id="6" name="TextBox 5"/>
          <p:cNvSpPr txBox="1"/>
          <p:nvPr/>
        </p:nvSpPr>
        <p:spPr>
          <a:xfrm>
            <a:off x="688340" y="826135"/>
            <a:ext cx="5732145" cy="6757035"/>
          </a:xfrm>
          <a:prstGeom prst="rect">
            <a:avLst/>
          </a:prstGeom>
          <a:noFill/>
        </p:spPr>
        <p:txBody>
          <a:bodyPr wrap="square" rtlCol="0">
            <a:noAutofit/>
          </a:bodyPr>
          <a:lstStyle/>
          <a:p>
            <a:pPr algn="ctr"/>
            <a:r>
              <a:rPr lang="en-US" sz="5400" dirty="0"/>
              <a:t>THANK  YOU!!</a:t>
            </a:r>
            <a:endParaRPr lang="en-US" sz="5400" dirty="0"/>
          </a:p>
          <a:p>
            <a:pPr algn="just">
              <a:lnSpc>
                <a:spcPct val="200000"/>
              </a:lnSpc>
            </a:pPr>
            <a:r>
              <a:rPr lang="en-US" altLang="en-IN" sz="3200" dirty="0"/>
              <a:t>DEEPIKA S(927623BEC023)</a:t>
            </a:r>
            <a:endParaRPr lang="en-US" altLang="en-IN" sz="3200" dirty="0"/>
          </a:p>
          <a:p>
            <a:pPr algn="just">
              <a:lnSpc>
                <a:spcPct val="200000"/>
              </a:lnSpc>
            </a:pPr>
            <a:r>
              <a:rPr lang="en-US" altLang="en-IN" sz="3200" dirty="0"/>
              <a:t>CHANDIKA K(927623BEC020)</a:t>
            </a:r>
            <a:endParaRPr lang="en-US" altLang="en-IN" sz="3200" dirty="0"/>
          </a:p>
          <a:p>
            <a:pPr algn="just">
              <a:lnSpc>
                <a:spcPct val="200000"/>
              </a:lnSpc>
            </a:pPr>
            <a:r>
              <a:rPr lang="en-US" altLang="en-IN" sz="3200" dirty="0"/>
              <a:t>DHARANI S(927623BEC029)</a:t>
            </a:r>
            <a:endParaRPr lang="en-US" altLang="en-IN" sz="3200" dirty="0"/>
          </a:p>
          <a:p>
            <a:pPr algn="just">
              <a:lnSpc>
                <a:spcPct val="200000"/>
              </a:lnSpc>
            </a:pPr>
            <a:r>
              <a:rPr lang="en-US" altLang="en-IN" sz="3200" dirty="0"/>
              <a:t>AKSHAYA N S(927623BEC006)</a:t>
            </a:r>
            <a:endParaRPr lang="en-US" altLang="en-IN" sz="3200" dirty="0"/>
          </a:p>
        </p:txBody>
      </p:sp>
      <p:sp>
        <p:nvSpPr>
          <p:cNvPr id="7" name="Rectangle 6"/>
          <p:cNvSpPr/>
          <p:nvPr/>
        </p:nvSpPr>
        <p:spPr>
          <a:xfrm rot="5400000">
            <a:off x="-3320847" y="3306097"/>
            <a:ext cx="6858001" cy="216307"/>
          </a:xfrm>
          <a:prstGeom prst="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p:cNvSpPr/>
          <p:nvPr/>
        </p:nvSpPr>
        <p:spPr>
          <a:xfrm>
            <a:off x="216308" y="-2"/>
            <a:ext cx="6499123" cy="226142"/>
          </a:xfrm>
          <a:prstGeom prst="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3290" y="152401"/>
            <a:ext cx="6636775" cy="909484"/>
          </a:xfrm>
        </p:spPr>
        <p:txBody>
          <a:bodyPr>
            <a:normAutofit/>
          </a:bodyPr>
          <a:lstStyle/>
          <a:p>
            <a:pPr algn="ctr"/>
            <a:r>
              <a:rPr lang="en-US" sz="4800" b="1" dirty="0"/>
              <a:t>OBJECTIVE:</a:t>
            </a:r>
            <a:endParaRPr lang="en-IN" sz="4800" b="1" dirty="0"/>
          </a:p>
        </p:txBody>
      </p:sp>
      <p:pic>
        <p:nvPicPr>
          <p:cNvPr id="6" name="Picture Placeholder 5"/>
          <p:cNvPicPr>
            <a:picLocks noGrp="1" noChangeAspect="1"/>
          </p:cNvPicPr>
          <p:nvPr>
            <p:ph type="pic" idx="1"/>
          </p:nvPr>
        </p:nvPicPr>
        <p:blipFill>
          <a:blip r:embed="rId1">
            <a:extLst>
              <a:ext uri="{28A0092B-C50C-407E-A947-70E740481C1C}">
                <a14:useLocalDpi xmlns:a14="http://schemas.microsoft.com/office/drawing/2010/main" val="0"/>
              </a:ext>
            </a:extLst>
          </a:blip>
          <a:srcRect l="2508" r="2508"/>
          <a:stretch>
            <a:fillRect/>
          </a:stretch>
        </p:blipFill>
        <p:spPr>
          <a:xfrm>
            <a:off x="7419976" y="0"/>
            <a:ext cx="4772023" cy="6857999"/>
          </a:xfrm>
          <a:solidFill>
            <a:srgbClr val="212121">
              <a:alpha val="48000"/>
            </a:srgbClr>
          </a:solidFill>
        </p:spPr>
      </p:pic>
      <p:sp>
        <p:nvSpPr>
          <p:cNvPr id="4" name="Text Placeholder 3"/>
          <p:cNvSpPr>
            <a:spLocks noGrp="1"/>
          </p:cNvSpPr>
          <p:nvPr>
            <p:ph type="body" sz="half" idx="2"/>
          </p:nvPr>
        </p:nvSpPr>
        <p:spPr>
          <a:xfrm>
            <a:off x="393290" y="1061885"/>
            <a:ext cx="6636775" cy="6017341"/>
          </a:xfrm>
        </p:spPr>
        <p:txBody>
          <a:bodyPr>
            <a:normAutofit/>
          </a:bodyPr>
          <a:lstStyle/>
          <a:p>
            <a:pPr algn="just">
              <a:lnSpc>
                <a:spcPct val="150000"/>
              </a:lnSpc>
            </a:pPr>
            <a:r>
              <a:rPr lang="en-US" sz="2400" b="1" i="0" dirty="0">
                <a:effectLst/>
                <a:latin typeface="+mj-lt"/>
              </a:rPr>
              <a:t>	</a:t>
            </a:r>
            <a:r>
              <a:rPr lang="en-US" sz="2400" i="0" dirty="0">
                <a:effectLst/>
                <a:latin typeface="+mj-lt"/>
              </a:rPr>
              <a:t>The main objective of the project is to ensure plants receive the right amount of water. </a:t>
            </a:r>
            <a:r>
              <a:rPr lang="en-US" sz="2400" dirty="0">
                <a:latin typeface="+mj-lt"/>
              </a:rPr>
              <a:t>By continuously measuring the moisture levels in the soil, the system automatically waters the plants only when needed. This helps prevent overwatering or underwatering, conserves water, and promotes healthy plant growth. Essentially, it makes plant care easier and more efficient by managing irrigation based on real-time soil conditions.</a:t>
            </a:r>
            <a:endParaRPr lang="en-US" sz="2400" i="0" dirty="0">
              <a:effectLst/>
              <a:latin typeface="+mj-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800" b="1" dirty="0"/>
              <a:t>INTRODUCTION:</a:t>
            </a:r>
            <a:endParaRPr lang="en-IN" sz="4800" b="1" dirty="0"/>
          </a:p>
        </p:txBody>
      </p:sp>
      <p:sp>
        <p:nvSpPr>
          <p:cNvPr id="3" name="Content Placeholder 2"/>
          <p:cNvSpPr>
            <a:spLocks noGrp="1"/>
          </p:cNvSpPr>
          <p:nvPr>
            <p:ph idx="1"/>
          </p:nvPr>
        </p:nvSpPr>
        <p:spPr>
          <a:xfrm>
            <a:off x="838200" y="1396181"/>
            <a:ext cx="10515600" cy="5211096"/>
          </a:xfrm>
        </p:spPr>
        <p:txBody>
          <a:bodyPr>
            <a:normAutofit/>
          </a:bodyPr>
          <a:lstStyle/>
          <a:p>
            <a:pPr marL="0" indent="0" algn="just">
              <a:lnSpc>
                <a:spcPct val="150000"/>
              </a:lnSpc>
              <a:buNone/>
            </a:pPr>
            <a:r>
              <a:rPr lang="en-US" b="0" i="0" dirty="0">
                <a:solidFill>
                  <a:schemeClr val="bg2">
                    <a:lumMod val="10000"/>
                  </a:schemeClr>
                </a:solidFill>
                <a:effectLst/>
                <a:latin typeface="ui-sans-serif"/>
              </a:rPr>
              <a:t>	</a:t>
            </a:r>
            <a:r>
              <a:rPr lang="en-US" sz="2400" i="0" dirty="0">
                <a:solidFill>
                  <a:schemeClr val="bg2">
                    <a:lumMod val="10000"/>
                  </a:schemeClr>
                </a:solidFill>
                <a:effectLst/>
                <a:latin typeface="+mj-lt"/>
                <a:cs typeface="+mj-lt"/>
              </a:rPr>
              <a:t>An automatic plant irrigation system using an IC 555 timer provides an efficient way to keep plants watered without constant manual intervention. This system starts with a soil moisture sensor that detects how wet or dry the soil is. When the soil becomes too dry, the sensor sends a signal to the IC 555 timer. The IC 555, acting as a timer, processes this signal to control a water pump. Depending on its configuration, the IC 555 can either turn the pump on and off at set intervals or for a specific duration, ensuring that the plants receive the right amount of water. This setup automates the watering process, making plant care simpler and more consistent.</a:t>
            </a:r>
            <a:endParaRPr lang="en-IN" sz="2400" dirty="0">
              <a:solidFill>
                <a:schemeClr val="bg2">
                  <a:lumMod val="10000"/>
                </a:schemeClr>
              </a:solidFill>
              <a:latin typeface="+mj-lt"/>
              <a:cs typeface="+mj-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800" b="1" dirty="0"/>
              <a:t>APPARATUS REQUIRED:</a:t>
            </a:r>
            <a:endParaRPr lang="en-IN" sz="4800" b="1" dirty="0"/>
          </a:p>
        </p:txBody>
      </p:sp>
      <p:sp>
        <p:nvSpPr>
          <p:cNvPr id="3" name="Content Placeholder 2"/>
          <p:cNvSpPr>
            <a:spLocks noGrp="1"/>
          </p:cNvSpPr>
          <p:nvPr>
            <p:ph idx="1"/>
          </p:nvPr>
        </p:nvSpPr>
        <p:spPr/>
        <p:txBody>
          <a:bodyPr>
            <a:normAutofit lnSpcReduction="10000"/>
          </a:bodyPr>
          <a:lstStyle/>
          <a:p>
            <a:pPr marL="0" indent="0">
              <a:buNone/>
            </a:pPr>
            <a:r>
              <a:rPr lang="en-US" altLang="en-US">
                <a:latin typeface="+mj-lt"/>
                <a:cs typeface="+mj-lt"/>
              </a:rPr>
              <a:t>1.</a:t>
            </a:r>
            <a:r>
              <a:rPr lang="en-US" altLang="en-US"/>
              <a:t>	</a:t>
            </a:r>
            <a:r>
              <a:rPr lang="en-US" altLang="en-US">
                <a:latin typeface="+mj-lt"/>
                <a:cs typeface="+mj-lt"/>
              </a:rPr>
              <a:t>SOIL MOISTURE SENSOR	5V</a:t>
            </a:r>
            <a:endParaRPr lang="en-US" altLang="en-US">
              <a:latin typeface="+mj-lt"/>
              <a:cs typeface="+mj-lt"/>
            </a:endParaRPr>
          </a:p>
          <a:p>
            <a:pPr marL="0" indent="0">
              <a:buNone/>
            </a:pPr>
            <a:r>
              <a:rPr lang="en-US" altLang="en-US">
                <a:latin typeface="+mj-lt"/>
                <a:cs typeface="+mj-lt"/>
              </a:rPr>
              <a:t>2.	IC NE555</a:t>
            </a:r>
            <a:endParaRPr lang="en-US" altLang="en-US">
              <a:latin typeface="+mj-lt"/>
              <a:cs typeface="+mj-lt"/>
            </a:endParaRPr>
          </a:p>
          <a:p>
            <a:pPr marL="0" indent="0">
              <a:buNone/>
            </a:pPr>
            <a:r>
              <a:rPr lang="en-US" altLang="en-US">
                <a:latin typeface="+mj-lt"/>
                <a:cs typeface="+mj-lt"/>
              </a:rPr>
              <a:t>3.	CAPACITOR</a:t>
            </a:r>
            <a:r>
              <a:rPr lang="en-IN" altLang="en-US">
                <a:latin typeface="+mj-lt"/>
                <a:cs typeface="+mj-lt"/>
              </a:rPr>
              <a:t>-</a:t>
            </a:r>
            <a:r>
              <a:rPr lang="en-US" altLang="en-US">
                <a:latin typeface="+mj-lt"/>
                <a:cs typeface="+mj-lt"/>
              </a:rPr>
              <a:t>100μF</a:t>
            </a:r>
            <a:endParaRPr lang="en-US" altLang="en-US">
              <a:latin typeface="+mj-lt"/>
              <a:cs typeface="+mj-lt"/>
            </a:endParaRPr>
          </a:p>
          <a:p>
            <a:pPr marL="0" indent="0">
              <a:buNone/>
            </a:pPr>
            <a:r>
              <a:rPr lang="en-US" altLang="en-US">
                <a:latin typeface="+mj-lt"/>
                <a:cs typeface="+mj-lt"/>
              </a:rPr>
              <a:t>4.	RELAY	5V</a:t>
            </a:r>
            <a:endParaRPr lang="en-US" altLang="en-US">
              <a:latin typeface="+mj-lt"/>
              <a:cs typeface="+mj-lt"/>
            </a:endParaRPr>
          </a:p>
          <a:p>
            <a:pPr marL="0" indent="0">
              <a:buNone/>
            </a:pPr>
            <a:r>
              <a:rPr lang="en-US" altLang="en-US">
                <a:latin typeface="+mj-lt"/>
                <a:cs typeface="+mj-lt"/>
              </a:rPr>
              <a:t>5.	RESISTO</a:t>
            </a:r>
            <a:r>
              <a:rPr lang="en-IN" altLang="en-US">
                <a:latin typeface="+mj-lt"/>
                <a:cs typeface="+mj-lt"/>
              </a:rPr>
              <a:t>R-</a:t>
            </a:r>
            <a:r>
              <a:rPr lang="en-US" altLang="en-US">
                <a:latin typeface="+mj-lt"/>
                <a:cs typeface="+mj-lt"/>
              </a:rPr>
              <a:t> 10Ω, 2Ω</a:t>
            </a:r>
            <a:endParaRPr lang="en-US" altLang="en-US">
              <a:latin typeface="+mj-lt"/>
              <a:cs typeface="+mj-lt"/>
            </a:endParaRPr>
          </a:p>
          <a:p>
            <a:pPr marL="0" indent="0">
              <a:buNone/>
            </a:pPr>
            <a:r>
              <a:rPr lang="en-US" altLang="en-US">
                <a:latin typeface="+mj-lt"/>
                <a:cs typeface="+mj-lt"/>
              </a:rPr>
              <a:t>6.	DC MOTOR	</a:t>
            </a:r>
            <a:r>
              <a:rPr lang="en-IN" altLang="en-US">
                <a:latin typeface="+mj-lt"/>
                <a:cs typeface="+mj-lt"/>
              </a:rPr>
              <a:t>-</a:t>
            </a:r>
            <a:r>
              <a:rPr lang="en-US" altLang="en-US">
                <a:latin typeface="+mj-lt"/>
                <a:cs typeface="+mj-lt"/>
              </a:rPr>
              <a:t>3V-48V</a:t>
            </a:r>
            <a:endParaRPr lang="en-US" altLang="en-US">
              <a:latin typeface="+mj-lt"/>
              <a:cs typeface="+mj-lt"/>
            </a:endParaRPr>
          </a:p>
          <a:p>
            <a:pPr marL="0" indent="0">
              <a:buNone/>
            </a:pPr>
            <a:r>
              <a:rPr lang="en-US" altLang="en-US">
                <a:latin typeface="+mj-lt"/>
                <a:cs typeface="+mj-lt"/>
              </a:rPr>
              <a:t>7.	WATER PUMP</a:t>
            </a:r>
            <a:r>
              <a:rPr lang="en-IN" altLang="en-US">
                <a:latin typeface="+mj-lt"/>
                <a:cs typeface="+mj-lt"/>
              </a:rPr>
              <a:t>-</a:t>
            </a:r>
            <a:r>
              <a:rPr lang="en-US" altLang="en-US">
                <a:latin typeface="+mj-lt"/>
                <a:cs typeface="+mj-lt"/>
              </a:rPr>
              <a:t>12v DC</a:t>
            </a:r>
            <a:endParaRPr lang="en-US" altLang="en-US">
              <a:latin typeface="+mj-lt"/>
              <a:cs typeface="+mj-lt"/>
            </a:endParaRPr>
          </a:p>
          <a:p>
            <a:pPr marL="0" indent="0">
              <a:buNone/>
            </a:pPr>
            <a:r>
              <a:rPr lang="en-US" altLang="en-US">
                <a:latin typeface="+mj-lt"/>
                <a:cs typeface="+mj-lt"/>
              </a:rPr>
              <a:t>8.	VOLTAGE REGULATOR</a:t>
            </a:r>
            <a:r>
              <a:rPr lang="en-IN" altLang="en-US">
                <a:latin typeface="+mj-lt"/>
                <a:cs typeface="+mj-lt"/>
              </a:rPr>
              <a:t>-</a:t>
            </a:r>
            <a:r>
              <a:rPr lang="en-US" altLang="en-US">
                <a:latin typeface="+mj-lt"/>
                <a:cs typeface="+mj-lt"/>
              </a:rPr>
              <a:t>LM317</a:t>
            </a:r>
            <a:endParaRPr lang="en-US" altLang="en-US">
              <a:latin typeface="+mj-lt"/>
              <a:cs typeface="+mj-lt"/>
            </a:endParaRPr>
          </a:p>
          <a:p>
            <a:pPr marL="0" indent="0">
              <a:buNone/>
            </a:pPr>
            <a:r>
              <a:rPr lang="en-US" altLang="en-US">
                <a:latin typeface="+mj-lt"/>
                <a:cs typeface="+mj-lt"/>
              </a:rPr>
              <a:t>9.	ADAPTER</a:t>
            </a:r>
            <a:r>
              <a:rPr lang="en-IN" altLang="en-US">
                <a:latin typeface="+mj-lt"/>
                <a:cs typeface="+mj-lt"/>
              </a:rPr>
              <a:t>-</a:t>
            </a:r>
            <a:r>
              <a:rPr lang="en-US" altLang="en-US">
                <a:latin typeface="+mj-lt"/>
                <a:cs typeface="+mj-lt"/>
              </a:rPr>
              <a:t>100-240 v AC</a:t>
            </a:r>
            <a:endParaRPr lang="en-US" altLang="en-US">
              <a:latin typeface="+mj-lt"/>
              <a:cs typeface="+mj-lt"/>
            </a:endParaRPr>
          </a:p>
          <a:p>
            <a:pPr marL="0" indent="0">
              <a:buNone/>
            </a:pPr>
            <a:endParaRPr lang="en-US" altLang="en-US">
              <a:latin typeface="+mj-lt"/>
              <a:cs typeface="+mj-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03241"/>
            <a:ext cx="10515600" cy="1047133"/>
          </a:xfrm>
        </p:spPr>
        <p:txBody>
          <a:bodyPr>
            <a:normAutofit/>
          </a:bodyPr>
          <a:lstStyle/>
          <a:p>
            <a:pPr algn="ctr"/>
            <a:r>
              <a:rPr lang="en-US" sz="4800" b="1" dirty="0"/>
              <a:t>CIRCUIT DIAGRAM:</a:t>
            </a:r>
            <a:endParaRPr lang="en-IN" sz="4800" b="1" dirty="0"/>
          </a:p>
        </p:txBody>
      </p:sp>
      <p:sp>
        <p:nvSpPr>
          <p:cNvPr id="3" name="Content Placeholder 2"/>
          <p:cNvSpPr/>
          <p:nvPr>
            <p:ph idx="1"/>
          </p:nvPr>
        </p:nvSpPr>
        <p:spPr/>
        <p:txBody>
          <a:bodyPr/>
          <a:p>
            <a:endParaRPr lang="en-US"/>
          </a:p>
        </p:txBody>
      </p:sp>
      <p:pic>
        <p:nvPicPr>
          <p:cNvPr id="4" name="Picture 4" descr="WhatsApp Image 2024-11-10 at 13.27.12_11761a43"/>
          <p:cNvPicPr>
            <a:picLocks noChangeAspect="1"/>
          </p:cNvPicPr>
          <p:nvPr/>
        </p:nvPicPr>
        <p:blipFill>
          <a:blip r:embed="rId1"/>
          <a:stretch>
            <a:fillRect/>
          </a:stretch>
        </p:blipFill>
        <p:spPr>
          <a:xfrm>
            <a:off x="1032510" y="2129155"/>
            <a:ext cx="10228580" cy="34378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
            <a:ext cx="10515600" cy="1278193"/>
          </a:xfrm>
        </p:spPr>
        <p:txBody>
          <a:bodyPr>
            <a:normAutofit/>
          </a:bodyPr>
          <a:lstStyle/>
          <a:p>
            <a:pPr algn="ctr"/>
            <a:r>
              <a:rPr lang="en-US" sz="4800" b="1" dirty="0"/>
              <a:t>PROJECT EXPLANATION:</a:t>
            </a:r>
            <a:endParaRPr lang="en-IN" sz="4800" b="1" dirty="0"/>
          </a:p>
        </p:txBody>
      </p:sp>
      <p:sp>
        <p:nvSpPr>
          <p:cNvPr id="3" name="Content Placeholder 2"/>
          <p:cNvSpPr>
            <a:spLocks noGrp="1"/>
          </p:cNvSpPr>
          <p:nvPr>
            <p:ph idx="1"/>
          </p:nvPr>
        </p:nvSpPr>
        <p:spPr>
          <a:xfrm>
            <a:off x="838200" y="1160206"/>
            <a:ext cx="10515600" cy="5506065"/>
          </a:xfrm>
        </p:spPr>
        <p:txBody>
          <a:bodyPr>
            <a:normAutofit fontScale="90000" lnSpcReduction="10000"/>
          </a:bodyPr>
          <a:lstStyle/>
          <a:p>
            <a:pPr marL="0" indent="0" algn="just">
              <a:lnSpc>
                <a:spcPct val="150000"/>
              </a:lnSpc>
              <a:buNone/>
            </a:pPr>
            <a:r>
              <a:rPr lang="en-US" b="0" i="0" dirty="0">
                <a:effectLst/>
                <a:latin typeface="ui-sans-serif"/>
              </a:rPr>
              <a:t>	</a:t>
            </a:r>
            <a:r>
              <a:rPr lang="en-US" dirty="0">
                <a:effectLst/>
                <a:latin typeface="+mj-lt"/>
                <a:cs typeface="+mj-lt"/>
                <a:sym typeface="+mn-ea"/>
              </a:rPr>
              <a:t>An automatic plant moisture system is like a smart helper for your garden. It has a sensor that checks how wet or dry the soil . If the soil gets too dry, the system will automatically turn on a water supply to give your plants just the right amount of water. This way, your plants get the moisture they need without you having to do it manually. It helps keep your plants healthy and saves You time!</a:t>
            </a:r>
            <a:r>
              <a:rPr lang="en-US" dirty="0">
                <a:solidFill>
                  <a:srgbClr val="ECECEC"/>
                </a:solidFill>
                <a:effectLst/>
                <a:latin typeface="+mj-lt"/>
                <a:cs typeface="+mj-lt"/>
                <a:sym typeface="+mn-ea"/>
              </a:rPr>
              <a:t> </a:t>
            </a:r>
            <a:r>
              <a:rPr lang="en-US" dirty="0">
                <a:effectLst/>
                <a:latin typeface="+mj-lt"/>
                <a:cs typeface="+mj-lt"/>
                <a:sym typeface="+mn-ea"/>
              </a:rPr>
              <a:t>This system also helps conserve water by only using it when necessary, making it environmentally friendly. Additionally, it can be programmed to water plants on a schedule, making it ideal for busy people or those who travel often. Overall, it simplifies plant care, reduces water waste, and supports optimal plant health.</a:t>
            </a:r>
            <a:endParaRPr lang="en-IN" dirty="0">
              <a:latin typeface="+mj-lt"/>
              <a:cs typeface="+mj-lt"/>
            </a:endParaRPr>
          </a:p>
          <a:p>
            <a:pPr marL="0" indent="0" algn="just">
              <a:lnSpc>
                <a:spcPct val="150000"/>
              </a:lnSpc>
              <a:buNone/>
            </a:pPr>
            <a:endParaRPr lang="en-IN" dirty="0">
              <a:latin typeface="+mj-lt"/>
              <a:cs typeface="+mj-l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                                   </a:t>
            </a:r>
            <a:r>
              <a:rPr lang="en-IN" altLang="en-US" b="1"/>
              <a:t>RESULT:</a:t>
            </a:r>
            <a:endParaRPr lang="en-IN" altLang="en-US" b="1"/>
          </a:p>
        </p:txBody>
      </p:sp>
      <p:pic>
        <p:nvPicPr>
          <p:cNvPr id="4" name="Content Placeholder 3"/>
          <p:cNvPicPr>
            <a:picLocks noChangeAspect="1"/>
          </p:cNvPicPr>
          <p:nvPr>
            <p:ph idx="1"/>
          </p:nvPr>
        </p:nvPicPr>
        <p:blipFill>
          <a:blip r:embed="rId1"/>
          <a:stretch>
            <a:fillRect/>
          </a:stretch>
        </p:blipFill>
        <p:spPr>
          <a:xfrm>
            <a:off x="2595880" y="1825625"/>
            <a:ext cx="5770880" cy="435165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b="1"/>
              <a:t>RESULT AND DISCUSSION:</a:t>
            </a:r>
            <a:endParaRPr lang="en-IN" altLang="en-US" b="1"/>
          </a:p>
        </p:txBody>
      </p:sp>
      <p:sp>
        <p:nvSpPr>
          <p:cNvPr id="3" name="Content Placeholder 2"/>
          <p:cNvSpPr>
            <a:spLocks noGrp="1"/>
          </p:cNvSpPr>
          <p:nvPr>
            <p:ph idx="1"/>
          </p:nvPr>
        </p:nvSpPr>
        <p:spPr/>
        <p:txBody>
          <a:bodyPr>
            <a:normAutofit fontScale="90000" lnSpcReduction="20000"/>
          </a:bodyPr>
          <a:p>
            <a:pPr marL="0" indent="0" algn="just">
              <a:buNone/>
            </a:pPr>
            <a:r>
              <a:rPr lang="en-US" altLang="en-US"/>
              <a:t>Results: </a:t>
            </a:r>
            <a:r>
              <a:rPr lang="en-US" altLang="en-US">
                <a:latin typeface="+mj-lt"/>
                <a:cs typeface="+mj-lt"/>
              </a:rPr>
              <a:t>The automatic plant irrigation system using the IC 555 timer successfully operated to water plants based on soil moisture levels. The soil moisture sensor detected dryness and triggered the IC 555 timer, which generated pulses to activate a relay. The relay then powered the water pump for a set duration, providing water to the plant. Once the soil reached the desired moisture level, the system stopped the pump automatically.</a:t>
            </a:r>
            <a:endParaRPr lang="en-US" altLang="en-US">
              <a:latin typeface="+mj-lt"/>
              <a:cs typeface="+mj-lt"/>
            </a:endParaRPr>
          </a:p>
          <a:p>
            <a:pPr marL="0" indent="0" algn="just">
              <a:buNone/>
            </a:pPr>
            <a:r>
              <a:rPr lang="en-US" altLang="en-US"/>
              <a:t>Discussion: </a:t>
            </a:r>
            <a:r>
              <a:rPr lang="en-US" altLang="en-US">
                <a:latin typeface="+mj-lt"/>
                <a:cs typeface="+mj-lt"/>
              </a:rPr>
              <a:t>The system was cost-effective, simple, and reliable. The IC 555 timer’s low cost and straightforward operation made it an ideal choice for controlling the irrigation process. However, the system’s flexibility was limited; it lacked advanced scheduling and customization options that could be provided by more complex microcontroller-based systems. The sensor’s calibration was crucial for accurate moisture detection, and the system worked best for small-scale, single-plant applications. For larger-scale irrigation or more advanced features, improvements like solar power integration, microcontroller use, or wireless control would enhance the system’s performance.</a:t>
            </a:r>
            <a:endParaRPr lang="en-US" altLang="en-US">
              <a:latin typeface="+mj-lt"/>
              <a:cs typeface="+mj-lt"/>
            </a:endParaRPr>
          </a:p>
          <a:p>
            <a:pPr marL="0" indent="0" algn="just">
              <a:buNone/>
            </a:pPr>
            <a:endParaRPr lang="en-US" altLang="en-US">
              <a:latin typeface="+mj-lt"/>
              <a:cs typeface="+mj-lt"/>
            </a:endParaRPr>
          </a:p>
          <a:p>
            <a:pPr marL="0" indent="0" algn="just">
              <a:buNone/>
            </a:pPr>
            <a:endParaRPr lang="en-US" altLang="en-US">
              <a:latin typeface="+mj-lt"/>
              <a:cs typeface="+mj-lt"/>
            </a:endParaRPr>
          </a:p>
          <a:p>
            <a:pPr marL="0" indent="0" algn="just">
              <a:buNone/>
            </a:pPr>
            <a:endParaRPr lang="en-US" altLang="en-US">
              <a:latin typeface="+mj-lt"/>
              <a:cs typeface="+mj-l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b="1"/>
              <a:t>APPLICATION:</a:t>
            </a:r>
            <a:endParaRPr lang="en-IN" altLang="en-US" b="1"/>
          </a:p>
        </p:txBody>
      </p:sp>
      <p:sp>
        <p:nvSpPr>
          <p:cNvPr id="3" name="Content Placeholder 2"/>
          <p:cNvSpPr>
            <a:spLocks noGrp="1"/>
          </p:cNvSpPr>
          <p:nvPr>
            <p:ph idx="1"/>
          </p:nvPr>
        </p:nvSpPr>
        <p:spPr/>
        <p:txBody>
          <a:bodyPr>
            <a:normAutofit fontScale="25000"/>
          </a:bodyPr>
          <a:p>
            <a:pPr marL="0" indent="0" algn="just">
              <a:buFont typeface="Wingdings" panose="05000000000000000000" charset="0"/>
              <a:buNone/>
            </a:pPr>
            <a:endParaRPr lang="en-US" altLang="en-US"/>
          </a:p>
          <a:p>
            <a:pPr algn="just">
              <a:lnSpc>
                <a:spcPct val="100000"/>
              </a:lnSpc>
              <a:buFont typeface="Wingdings" panose="05000000000000000000" charset="0"/>
              <a:buChar char="Ø"/>
            </a:pPr>
            <a:r>
              <a:rPr lang="en-US" altLang="en-US" sz="9335"/>
              <a:t></a:t>
            </a:r>
            <a:r>
              <a:rPr lang="en-US" altLang="en-US" sz="9335">
                <a:latin typeface="+mj-lt"/>
                <a:cs typeface="+mj-lt"/>
              </a:rPr>
              <a:t>Home Gardening: Automates watering of indoor or outdoor plants, ensuring they receive adequate water even when the owner is away or busy.</a:t>
            </a:r>
            <a:endParaRPr lang="en-US" altLang="en-US" sz="9335">
              <a:latin typeface="+mj-lt"/>
              <a:cs typeface="+mj-lt"/>
            </a:endParaRPr>
          </a:p>
          <a:p>
            <a:pPr algn="just">
              <a:lnSpc>
                <a:spcPct val="100000"/>
              </a:lnSpc>
              <a:buFont typeface="Wingdings" panose="05000000000000000000" charset="0"/>
              <a:buChar char="Ø"/>
            </a:pPr>
            <a:r>
              <a:rPr lang="en-US" altLang="en-US" sz="9335">
                <a:latin typeface="+mj-lt"/>
                <a:cs typeface="+mj-lt"/>
              </a:rPr>
              <a:t>Greenhouses: Maintains consistent soil moisture levels in greenhouse environments, promoting healthy plant growth and reducing the need for manual watering.</a:t>
            </a:r>
            <a:endParaRPr lang="en-US" altLang="en-US" sz="9335">
              <a:latin typeface="+mj-lt"/>
              <a:cs typeface="+mj-lt"/>
            </a:endParaRPr>
          </a:p>
          <a:p>
            <a:pPr algn="just">
              <a:lnSpc>
                <a:spcPct val="100000"/>
              </a:lnSpc>
              <a:buFont typeface="Wingdings" panose="05000000000000000000" charset="0"/>
              <a:buChar char="Ø"/>
            </a:pPr>
            <a:r>
              <a:rPr lang="en-US" altLang="en-US" sz="9335">
                <a:latin typeface="+mj-lt"/>
                <a:cs typeface="+mj-lt"/>
              </a:rPr>
              <a:t>Agriculture: Can be used for small-scale farms or vegetable gardens, providing efficient irrigation while conserving water.</a:t>
            </a:r>
            <a:endParaRPr lang="en-US" altLang="en-US" sz="9335">
              <a:latin typeface="+mj-lt"/>
              <a:cs typeface="+mj-lt"/>
            </a:endParaRPr>
          </a:p>
          <a:p>
            <a:pPr algn="just">
              <a:lnSpc>
                <a:spcPct val="100000"/>
              </a:lnSpc>
              <a:buFont typeface="Wingdings" panose="05000000000000000000" charset="0"/>
              <a:buChar char="Ø"/>
            </a:pPr>
            <a:r>
              <a:rPr lang="en-US" altLang="en-US" sz="9335">
                <a:latin typeface="+mj-lt"/>
                <a:cs typeface="+mj-lt"/>
              </a:rPr>
              <a:t>Parks and Landscapes: Used for watering lawns, flower beds, and landscaped areas in parks or public gardens, optimizing water usage.</a:t>
            </a:r>
            <a:endParaRPr lang="en-US" altLang="en-US" sz="9335">
              <a:latin typeface="+mj-lt"/>
              <a:cs typeface="+mj-lt"/>
            </a:endParaRPr>
          </a:p>
          <a:p>
            <a:pPr algn="just">
              <a:lnSpc>
                <a:spcPct val="100000"/>
              </a:lnSpc>
              <a:buFont typeface="Wingdings" panose="05000000000000000000" charset="0"/>
              <a:buChar char="Ø"/>
            </a:pPr>
            <a:r>
              <a:rPr lang="en-US" altLang="en-US" sz="9335">
                <a:latin typeface="+mj-lt"/>
                <a:cs typeface="+mj-lt"/>
              </a:rPr>
              <a:t>Urban Farming: Suitable for urban gardens or rooftop farms, automating irrigation in areas where regular maintenance might be challenging.</a:t>
            </a:r>
            <a:endParaRPr lang="en-US" altLang="en-US" sz="9335">
              <a:latin typeface="+mj-lt"/>
              <a:cs typeface="+mj-lt"/>
            </a:endParaRPr>
          </a:p>
          <a:p>
            <a:pPr algn="just">
              <a:buFont typeface="Wingdings" panose="05000000000000000000" charset="0"/>
              <a:buChar char="Ø"/>
            </a:pPr>
            <a:endParaRPr lang="en-US" altLang="en-US" sz="9335">
              <a:latin typeface="+mj-lt"/>
              <a:cs typeface="+mj-l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4546</Words>
  <Application>WPS Presentation</Application>
  <PresentationFormat>Widescreen</PresentationFormat>
  <Paragraphs>63</Paragraphs>
  <Slides>11</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11</vt:i4>
      </vt:variant>
    </vt:vector>
  </HeadingPairs>
  <TitlesOfParts>
    <vt:vector size="25" baseType="lpstr">
      <vt:lpstr>Arial</vt:lpstr>
      <vt:lpstr>SimSun</vt:lpstr>
      <vt:lpstr>Wingdings</vt:lpstr>
      <vt:lpstr>ui-sans-serif</vt:lpstr>
      <vt:lpstr>Segoe Print</vt:lpstr>
      <vt:lpstr>Calibri</vt:lpstr>
      <vt:lpstr>Microsoft YaHei</vt:lpstr>
      <vt:lpstr>Arial Unicode MS</vt:lpstr>
      <vt:lpstr>Calibri Light</vt:lpstr>
      <vt:lpstr>Wingdings</vt:lpstr>
      <vt:lpstr>Times New Roman</vt:lpstr>
      <vt:lpstr>Bookman Old Style</vt:lpstr>
      <vt:lpstr>Gill Sans MT</vt:lpstr>
      <vt:lpstr>Office Theme</vt:lpstr>
      <vt:lpstr>PowerPoint 演示文稿</vt:lpstr>
      <vt:lpstr>OBJECTIVE:</vt:lpstr>
      <vt:lpstr>INTRODUCTION:</vt:lpstr>
      <vt:lpstr>APPARATUS REQUIRED:</vt:lpstr>
      <vt:lpstr>CIRCUIT DIAGRAM:</vt:lpstr>
      <vt:lpstr>PROJECT EXPLANATION:</vt:lpstr>
      <vt:lpstr>                                   RESULT</vt:lpstr>
      <vt:lpstr>RESULT DISCUSSION</vt:lpstr>
      <vt:lpstr>APPLICATION:</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Anu ananditha</dc:creator>
  <cp:lastModifiedBy>Deepika sekar</cp:lastModifiedBy>
  <cp:revision>7</cp:revision>
  <dcterms:created xsi:type="dcterms:W3CDTF">2024-09-01T11:11:00Z</dcterms:created>
  <dcterms:modified xsi:type="dcterms:W3CDTF">2024-12-03T10:22:37Z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CB70451B4CA64F9E843C4227C9C306EB_13</vt:lpwstr>
  </property>
  <property fmtid="{D5CDD505-2E9C-101B-9397-08002B2CF9AE}" pid="3" name="KSOProductBuildVer">
    <vt:lpwstr>1033-12.2.0.18911</vt:lpwstr>
  </property>
</Properties>
</file>

<file path=docProps/thumbnail.jpeg>
</file>